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</p:sldIdLst>
  <p:sldSz cy="5143500" cx="9144000"/>
  <p:notesSz cx="6858000" cy="9144000"/>
  <p:embeddedFontLst>
    <p:embeddedFont>
      <p:font typeface="Proxima Nova"/>
      <p:regular r:id="rId76"/>
      <p:bold r:id="rId77"/>
      <p:italic r:id="rId78"/>
      <p:boldItalic r:id="rId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font" Target="fonts/ProximaNova-bold.fntdata"/><Relationship Id="rId32" Type="http://schemas.openxmlformats.org/officeDocument/2006/relationships/slide" Target="slides/slide27.xml"/><Relationship Id="rId76" Type="http://schemas.openxmlformats.org/officeDocument/2006/relationships/font" Target="fonts/ProximaNova-regular.fntdata"/><Relationship Id="rId35" Type="http://schemas.openxmlformats.org/officeDocument/2006/relationships/slide" Target="slides/slide30.xml"/><Relationship Id="rId79" Type="http://schemas.openxmlformats.org/officeDocument/2006/relationships/font" Target="fonts/ProximaNova-boldItalic.fntdata"/><Relationship Id="rId34" Type="http://schemas.openxmlformats.org/officeDocument/2006/relationships/slide" Target="slides/slide29.xml"/><Relationship Id="rId78" Type="http://schemas.openxmlformats.org/officeDocument/2006/relationships/font" Target="fonts/ProximaNova-italic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3aeea441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3aeea441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3aeea441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3aeea441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3aeea441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3aeea441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3aeea441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3aeea441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175f7fa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175f7fa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3aeea441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3aeea441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175f7fae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175f7fae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175f7fae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175f7fae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175f7fae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175f7fae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3ba95011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63ba95011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1a42115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1a42115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3ba95011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3ba95011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3ba950110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3ba950110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3ba950110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3ba950110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63bcaee41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63bcaee41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3bcaee410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3bcaee410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3bcaee41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63bcaee41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3bcaee410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63bcaee410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3bcaee410_4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3bcaee410_4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3bcaee410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63bcaee410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3bcaee410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63bcaee410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9bc987651773eee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9bc987651773eee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3bcaee410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63bcaee410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3bcaee410_4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63bcaee410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3bcaee410_5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63bcaee410_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3ba950110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3ba950110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63bcaee41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63bcaee41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3bcaee41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3bcaee41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3bcaee41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63bcaee41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3bcaee41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63bcaee41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3bcaee41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63bcaee41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63bcaee41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63bcaee41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3bcaee410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63bcaee410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63bcaee410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63bcaee410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63bcaee410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63bcaee410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3bcaee410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63bcaee410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63bcaee410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63bcaee410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63bcaee410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63bcaee410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3bcaee410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63bcaee410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3bcaee410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3bcaee410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63bcaee410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63bcaee410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3bcaee410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3bcaee410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3bcaee410_2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3bcaee410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63bcaee410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63bcaee410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3b95c608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63b95c608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63b95c6081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63b95c6081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63b95c6081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63b95c6081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63b95c6081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63b95c6081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63b95c6081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63b95c6081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63b95c6081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63b95c6081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63b95c6081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63b95c6081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63b95c6081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63b95c6081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63b95c6081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63b95c6081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63b95c6081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63b95c6081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3bcaee41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3bcaee41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63b95c6081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63b95c6081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3b95c6081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3b95c6081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63b95c6081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63b95c6081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63b95c6081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63b95c6081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63b95c6081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63b95c6081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63b95c6081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63b95c6081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63b95c6081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63b95c6081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63b95c6081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63b95c6081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6178369e3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6178369e3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6175e8927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6175e8927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3aeea44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3aeea44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6175e8927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6175e8927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3aeea441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3aeea441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3aeea441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63aeea441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youtube.com/watch?v=_IloDqxXu5A" TargetMode="External"/><Relationship Id="rId4" Type="http://schemas.openxmlformats.org/officeDocument/2006/relationships/hyperlink" Target="https://drive.google.com/file/d/1DIq_1k6kOCP425HXIVARwL0Iw9HhsfjN/view?usp=sharing" TargetMode="External"/><Relationship Id="rId5" Type="http://schemas.openxmlformats.org/officeDocument/2006/relationships/hyperlink" Target="https://drive.google.com/file/d/1DIq_1k6kOCP425HXIVARwL0Iw9HhsfjN/view?usp=sharing" TargetMode="External"/><Relationship Id="rId6" Type="http://schemas.openxmlformats.org/officeDocument/2006/relationships/hyperlink" Target="https://drive.google.com/file/d/1Pt_bA8P8HAoCjfNofwXhUYwVj187gYe0/view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1.png"/><Relationship Id="rId4" Type="http://schemas.openxmlformats.org/officeDocument/2006/relationships/image" Target="../media/image74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7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8.png"/><Relationship Id="rId4" Type="http://schemas.openxmlformats.org/officeDocument/2006/relationships/image" Target="../media/image2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3.png"/><Relationship Id="rId4" Type="http://schemas.openxmlformats.org/officeDocument/2006/relationships/image" Target="../media/image2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6.png"/><Relationship Id="rId4" Type="http://schemas.openxmlformats.org/officeDocument/2006/relationships/image" Target="../media/image3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4.png"/><Relationship Id="rId4" Type="http://schemas.openxmlformats.org/officeDocument/2006/relationships/image" Target="../media/image3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7.png"/><Relationship Id="rId4" Type="http://schemas.openxmlformats.org/officeDocument/2006/relationships/image" Target="../media/image4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9.png"/><Relationship Id="rId4" Type="http://schemas.openxmlformats.org/officeDocument/2006/relationships/image" Target="../media/image4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6.png"/><Relationship Id="rId4" Type="http://schemas.openxmlformats.org/officeDocument/2006/relationships/image" Target="../media/image5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7.png"/><Relationship Id="rId4" Type="http://schemas.openxmlformats.org/officeDocument/2006/relationships/image" Target="../media/image5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7.png"/><Relationship Id="rId4" Type="http://schemas.openxmlformats.org/officeDocument/2006/relationships/image" Target="../media/image5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8.png"/><Relationship Id="rId4" Type="http://schemas.openxmlformats.org/officeDocument/2006/relationships/image" Target="../media/image5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6.jpg"/><Relationship Id="rId4" Type="http://schemas.openxmlformats.org/officeDocument/2006/relationships/image" Target="../media/image68.png"/><Relationship Id="rId5" Type="http://schemas.openxmlformats.org/officeDocument/2006/relationships/image" Target="../media/image5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8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ITMS</a:t>
            </a:r>
            <a:r>
              <a:rPr lang="en"/>
              <a:t> 448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Penetration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50"/>
            <a:ext cx="8123100" cy="18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 Denekew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Kotlyar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Cooper Van Kampen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Henry Post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510450" y="423500"/>
            <a:ext cx="88581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Team Takyon</a:t>
            </a:r>
            <a:endParaRPr sz="4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Injection: Reading the source code!</a:t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292549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/>
          <p:nvPr/>
        </p:nvSpPr>
        <p:spPr>
          <a:xfrm>
            <a:off x="251200" y="146375"/>
            <a:ext cx="58374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;cat /var/www/html/vulnerabilities/exec/index.php</a:t>
            </a:r>
            <a:endParaRPr>
              <a:solidFill>
                <a:srgbClr val="00FF00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Injection: Deleting the site?</a:t>
            </a:r>
            <a:endParaRPr/>
          </a:p>
        </p:txBody>
      </p:sp>
      <p:sp>
        <p:nvSpPr>
          <p:cNvPr id="127" name="Google Shape;127;p23"/>
          <p:cNvSpPr txBox="1"/>
          <p:nvPr/>
        </p:nvSpPr>
        <p:spPr>
          <a:xfrm>
            <a:off x="347050" y="1495925"/>
            <a:ext cx="8520600" cy="30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Why not? A lot of things are possible with command injection!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Yes, you could delete the site if the current user has WRITE permission to the `www` directory.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 command like </a:t>
            </a:r>
            <a:r>
              <a:rPr lang="en" sz="1800">
                <a:solidFill>
                  <a:srgbClr val="00FF0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;cd /;rm -rf /var/www/;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could remove the /var/www/ directory.</a:t>
            </a:r>
            <a:endParaRPr sz="1800">
              <a:solidFill>
                <a:srgbClr val="00FF00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Fortunately, the user executing PHP has write permissions on that directory! Let’s take a look at the results.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Injection: Before the site is gone</a:t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 rotWithShape="1">
          <a:blip r:embed="rId3">
            <a:alphaModFix/>
          </a:blip>
          <a:srcRect b="44726" l="0" r="27325" t="0"/>
          <a:stretch/>
        </p:blipFill>
        <p:spPr>
          <a:xfrm>
            <a:off x="48525" y="1209575"/>
            <a:ext cx="9046951" cy="310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Injection: Site’s gone!</a:t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 rotWithShape="1">
          <a:blip r:embed="rId3">
            <a:alphaModFix/>
          </a:blip>
          <a:srcRect b="21593" l="0" r="69228" t="0"/>
          <a:stretch/>
        </p:blipFill>
        <p:spPr>
          <a:xfrm>
            <a:off x="152400" y="1170125"/>
            <a:ext cx="4775449" cy="230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/>
          <p:cNvPicPr preferRelativeResize="0"/>
          <p:nvPr/>
        </p:nvPicPr>
        <p:blipFill rotWithShape="1">
          <a:blip r:embed="rId3">
            <a:alphaModFix/>
          </a:blip>
          <a:srcRect b="19089" l="50001" r="19947" t="18709"/>
          <a:stretch/>
        </p:blipFill>
        <p:spPr>
          <a:xfrm>
            <a:off x="3036325" y="2391900"/>
            <a:ext cx="6047725" cy="237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Inclusion</a:t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vulnerability involves allowing a user to pick a file to be displayed, and displaying that file without considering if the file should be displayed.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You can prevent against this by only allowing the user to choose from a LIST of files (i.e.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[index.php, about.php, login.php]</a:t>
            </a:r>
            <a:r>
              <a:rPr lang="en"/>
              <a:t>) and discarding all other input.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Fortunately for us, DVWA is a Damn Vulnerable Web Application, so it has file inclusion vulnerabilities.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Inclusion: Before the vulnerability. Hmmm.....</a:t>
            </a:r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327277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7"/>
          <p:cNvSpPr/>
          <p:nvPr/>
        </p:nvSpPr>
        <p:spPr>
          <a:xfrm>
            <a:off x="3879849" y="1238453"/>
            <a:ext cx="1150175" cy="355350"/>
          </a:xfrm>
          <a:custGeom>
            <a:rect b="b" l="l" r="r" t="t"/>
            <a:pathLst>
              <a:path extrusionOk="0" h="14214" w="46007">
                <a:moveTo>
                  <a:pt x="3402" y="13068"/>
                </a:moveTo>
                <a:cubicBezTo>
                  <a:pt x="17642" y="11486"/>
                  <a:pt x="48597" y="19974"/>
                  <a:pt x="45788" y="5924"/>
                </a:cubicBezTo>
                <a:cubicBezTo>
                  <a:pt x="44804" y="1001"/>
                  <a:pt x="36500" y="1616"/>
                  <a:pt x="31501" y="1162"/>
                </a:cubicBezTo>
                <a:cubicBezTo>
                  <a:pt x="21338" y="239"/>
                  <a:pt x="9512" y="-1641"/>
                  <a:pt x="1021" y="4019"/>
                </a:cubicBezTo>
                <a:cubicBezTo>
                  <a:pt x="-2242" y="6194"/>
                  <a:pt x="3291" y="14021"/>
                  <a:pt x="7212" y="14021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Inclusion: Relative paths</a:t>
            </a:r>
            <a:endParaRPr/>
          </a:p>
        </p:txBody>
      </p:sp>
      <p:pic>
        <p:nvPicPr>
          <p:cNvPr id="159" name="Google Shape;159;p28"/>
          <p:cNvPicPr preferRelativeResize="0"/>
          <p:nvPr/>
        </p:nvPicPr>
        <p:blipFill rotWithShape="1">
          <a:blip r:embed="rId3">
            <a:alphaModFix/>
          </a:blip>
          <a:srcRect b="0" l="0" r="41242" t="0"/>
          <a:stretch/>
        </p:blipFill>
        <p:spPr>
          <a:xfrm>
            <a:off x="152400" y="1170125"/>
            <a:ext cx="8586901" cy="368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Inclusion: Absolute paths</a:t>
            </a:r>
            <a:endParaRPr/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234237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9"/>
          <p:cNvSpPr/>
          <p:nvPr/>
        </p:nvSpPr>
        <p:spPr>
          <a:xfrm>
            <a:off x="4004264" y="1148173"/>
            <a:ext cx="1374850" cy="352700"/>
          </a:xfrm>
          <a:custGeom>
            <a:rect b="b" l="l" r="r" t="t"/>
            <a:pathLst>
              <a:path extrusionOk="0" h="14108" w="54994">
                <a:moveTo>
                  <a:pt x="5569" y="12679"/>
                </a:moveTo>
                <a:cubicBezTo>
                  <a:pt x="16840" y="12679"/>
                  <a:pt x="28111" y="12679"/>
                  <a:pt x="39382" y="12679"/>
                </a:cubicBezTo>
                <a:cubicBezTo>
                  <a:pt x="43354" y="12679"/>
                  <a:pt x="47394" y="13934"/>
                  <a:pt x="51289" y="13155"/>
                </a:cubicBezTo>
                <a:cubicBezTo>
                  <a:pt x="54295" y="12554"/>
                  <a:pt x="55365" y="7557"/>
                  <a:pt x="54622" y="4583"/>
                </a:cubicBezTo>
                <a:cubicBezTo>
                  <a:pt x="53059" y="-1671"/>
                  <a:pt x="42019" y="1249"/>
                  <a:pt x="35572" y="1249"/>
                </a:cubicBezTo>
                <a:cubicBezTo>
                  <a:pt x="24735" y="1249"/>
                  <a:pt x="11512" y="-2831"/>
                  <a:pt x="3187" y="4107"/>
                </a:cubicBezTo>
                <a:cubicBezTo>
                  <a:pt x="1659" y="5380"/>
                  <a:pt x="-773" y="7690"/>
                  <a:pt x="330" y="9345"/>
                </a:cubicBezTo>
                <a:cubicBezTo>
                  <a:pt x="2220" y="12182"/>
                  <a:pt x="5970" y="14108"/>
                  <a:pt x="9379" y="14108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00" y="955300"/>
            <a:ext cx="7943975" cy="40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Inclusion: Absolute paths part 2</a:t>
            </a:r>
            <a:endParaRPr/>
          </a:p>
        </p:txBody>
      </p:sp>
      <p:sp>
        <p:nvSpPr>
          <p:cNvPr id="173" name="Google Shape;173;p30"/>
          <p:cNvSpPr/>
          <p:nvPr/>
        </p:nvSpPr>
        <p:spPr>
          <a:xfrm>
            <a:off x="3884564" y="955298"/>
            <a:ext cx="1374850" cy="352700"/>
          </a:xfrm>
          <a:custGeom>
            <a:rect b="b" l="l" r="r" t="t"/>
            <a:pathLst>
              <a:path extrusionOk="0" h="14108" w="54994">
                <a:moveTo>
                  <a:pt x="5569" y="12679"/>
                </a:moveTo>
                <a:cubicBezTo>
                  <a:pt x="16840" y="12679"/>
                  <a:pt x="28111" y="12679"/>
                  <a:pt x="39382" y="12679"/>
                </a:cubicBezTo>
                <a:cubicBezTo>
                  <a:pt x="43354" y="12679"/>
                  <a:pt x="47394" y="13934"/>
                  <a:pt x="51289" y="13155"/>
                </a:cubicBezTo>
                <a:cubicBezTo>
                  <a:pt x="54295" y="12554"/>
                  <a:pt x="55365" y="7557"/>
                  <a:pt x="54622" y="4583"/>
                </a:cubicBezTo>
                <a:cubicBezTo>
                  <a:pt x="53059" y="-1671"/>
                  <a:pt x="42019" y="1249"/>
                  <a:pt x="35572" y="1249"/>
                </a:cubicBezTo>
                <a:cubicBezTo>
                  <a:pt x="24735" y="1249"/>
                  <a:pt x="11512" y="-2831"/>
                  <a:pt x="3187" y="4107"/>
                </a:cubicBezTo>
                <a:cubicBezTo>
                  <a:pt x="1659" y="5380"/>
                  <a:pt x="-773" y="7690"/>
                  <a:pt x="330" y="9345"/>
                </a:cubicBezTo>
                <a:cubicBezTo>
                  <a:pt x="2220" y="12182"/>
                  <a:pt x="5970" y="14108"/>
                  <a:pt x="9379" y="14108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 Hijacking Using Cookies</a:t>
            </a:r>
            <a:endParaRPr/>
          </a:p>
        </p:txBody>
      </p:sp>
      <p:sp>
        <p:nvSpPr>
          <p:cNvPr id="179" name="Google Shape;179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Burpsuite Proxy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MiTM attack</a:t>
            </a:r>
            <a:endParaRPr/>
          </a:p>
        </p:txBody>
      </p:sp>
      <p:pic>
        <p:nvPicPr>
          <p:cNvPr id="180" name="Google Shape;1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8925" y="1537225"/>
            <a:ext cx="5953377" cy="206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Links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Henry - Command Injection: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https://www.youtube.com/watch?v=_IloDqxXu5A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Cooper - HackThisSite: </a:t>
            </a:r>
            <a:r>
              <a:rPr lang="en" u="sng">
                <a:solidFill>
                  <a:schemeClr val="hlink"/>
                </a:solidFill>
                <a:hlinkClick r:id="rId4"/>
              </a:rPr>
              <a:t>h</a:t>
            </a:r>
            <a:r>
              <a:rPr lang="en" u="sng">
                <a:solidFill>
                  <a:schemeClr val="hlink"/>
                </a:solidFill>
                <a:hlinkClick r:id="rId5"/>
              </a:rPr>
              <a:t>ttps://drive.google.com/file/d/1DIq_1k6kOCP425HXIVARwL0Iw9HhsfjN/view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Michael - Windows Domains: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https://drive.google.com/file/d/1Pt_bA8P8HAoCjfNofwXhUYwVj187gYe0/view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Daniel - TODO: TODO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Cookies (Yum)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</a:endParaRPr>
          </a:p>
        </p:txBody>
      </p:sp>
      <p:sp>
        <p:nvSpPr>
          <p:cNvPr id="186" name="Google Shape;186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this mean?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cookie has a value of Loggedin = 0 </a:t>
            </a:r>
            <a:endParaRPr/>
          </a:p>
        </p:txBody>
      </p:sp>
      <p:pic>
        <p:nvPicPr>
          <p:cNvPr id="187" name="Google Shape;1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750" y="2651098"/>
            <a:ext cx="6736551" cy="191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2"/>
          <p:cNvSpPr/>
          <p:nvPr/>
        </p:nvSpPr>
        <p:spPr>
          <a:xfrm>
            <a:off x="6293650" y="4000500"/>
            <a:ext cx="828600" cy="314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type="title"/>
          </p:nvPr>
        </p:nvSpPr>
        <p:spPr>
          <a:xfrm>
            <a:off x="311700" y="467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Modify Response</a:t>
            </a:r>
            <a:endParaRPr/>
          </a:p>
        </p:txBody>
      </p:sp>
      <p:sp>
        <p:nvSpPr>
          <p:cNvPr id="194" name="Google Shape;19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Response to 1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Forward Response</a:t>
            </a:r>
            <a:endParaRPr/>
          </a:p>
        </p:txBody>
      </p:sp>
      <p:pic>
        <p:nvPicPr>
          <p:cNvPr id="195" name="Google Shape;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925" y="2539053"/>
            <a:ext cx="6429375" cy="202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3"/>
          <p:cNvSpPr/>
          <p:nvPr/>
        </p:nvSpPr>
        <p:spPr>
          <a:xfrm>
            <a:off x="6519525" y="3789575"/>
            <a:ext cx="801900" cy="272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5625" y="382625"/>
            <a:ext cx="3833650" cy="215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8300" y="58863"/>
            <a:ext cx="4838700" cy="437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I’m In</a:t>
            </a:r>
            <a:endParaRPr/>
          </a:p>
        </p:txBody>
      </p:sp>
      <p:sp>
        <p:nvSpPr>
          <p:cNvPr id="204" name="Google Shape;204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 Accepted!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Login</a:t>
            </a:r>
            <a:r>
              <a:rPr lang="en"/>
              <a:t> Successful!</a:t>
            </a:r>
            <a:endParaRPr/>
          </a:p>
        </p:txBody>
      </p:sp>
      <p:pic>
        <p:nvPicPr>
          <p:cNvPr id="205" name="Google Shape;20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675" y="2288022"/>
            <a:ext cx="5886449" cy="274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MiTM attack in Windows </a:t>
            </a:r>
            <a:r>
              <a:rPr lang="en"/>
              <a:t>Environment</a:t>
            </a:r>
            <a:endParaRPr/>
          </a:p>
        </p:txBody>
      </p:sp>
      <p:sp>
        <p:nvSpPr>
          <p:cNvPr id="211" name="Google Shape;211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Rogue Device in on </a:t>
            </a:r>
            <a:r>
              <a:rPr lang="en"/>
              <a:t>Organization</a:t>
            </a:r>
            <a:r>
              <a:rPr lang="en"/>
              <a:t> </a:t>
            </a:r>
            <a:r>
              <a:rPr lang="en"/>
              <a:t>Network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Requires Windows Computer (Victim)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Requires an Organization Domain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File sharing must be on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Sharing</a:t>
            </a:r>
            <a:r>
              <a:rPr lang="en"/>
              <a:t> Enabled </a:t>
            </a:r>
            <a:endParaRPr/>
          </a:p>
        </p:txBody>
      </p:sp>
      <p:sp>
        <p:nvSpPr>
          <p:cNvPr id="217" name="Google Shape;217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3723" y="1108125"/>
            <a:ext cx="4826474" cy="371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Network Configuration</a:t>
            </a:r>
            <a:endParaRPr/>
          </a:p>
        </p:txBody>
      </p:sp>
      <p:sp>
        <p:nvSpPr>
          <p:cNvPr id="224" name="Google Shape;224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725" y="1609326"/>
            <a:ext cx="7841574" cy="295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7"/>
          <p:cNvSpPr/>
          <p:nvPr/>
        </p:nvSpPr>
        <p:spPr>
          <a:xfrm>
            <a:off x="1096400" y="1891100"/>
            <a:ext cx="897600" cy="176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7"/>
          <p:cNvSpPr/>
          <p:nvPr/>
        </p:nvSpPr>
        <p:spPr>
          <a:xfrm>
            <a:off x="5111950" y="3220825"/>
            <a:ext cx="1731300" cy="105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Responder.py</a:t>
            </a:r>
            <a:endParaRPr/>
          </a:p>
        </p:txBody>
      </p:sp>
      <p:sp>
        <p:nvSpPr>
          <p:cNvPr id="233" name="Google Shape;233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Rogue MiTM tool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Requires Interface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Authentication Responses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-w: wpad server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Web proxy Autodiscover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-r: Netbios Response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-f: Fingerprint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-F: Force WPAD Auth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-P: Proxy Auth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-d: Answer Netbios Queries</a:t>
            </a:r>
            <a:endParaRPr/>
          </a:p>
        </p:txBody>
      </p:sp>
      <p:pic>
        <p:nvPicPr>
          <p:cNvPr id="234" name="Google Shape;23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4976" y="445025"/>
            <a:ext cx="3967324" cy="432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to fileshare </a:t>
            </a:r>
            <a:endParaRPr/>
          </a:p>
        </p:txBody>
      </p:sp>
      <p:sp>
        <p:nvSpPr>
          <p:cNvPr id="240" name="Google Shape;240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Employee needs to access Network storage right?</a:t>
            </a:r>
            <a:endParaRPr/>
          </a:p>
        </p:txBody>
      </p:sp>
      <p:pic>
        <p:nvPicPr>
          <p:cNvPr id="241" name="Google Shape;24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813" y="2663875"/>
            <a:ext cx="7991475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command</a:t>
            </a:r>
            <a:endParaRPr/>
          </a:p>
        </p:txBody>
      </p:sp>
      <p:sp>
        <p:nvSpPr>
          <p:cNvPr id="247" name="Google Shape;247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2025" y="1358323"/>
            <a:ext cx="6480276" cy="321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 Attempts to Connect to Network File Share</a:t>
            </a:r>
            <a:endParaRPr/>
          </a:p>
        </p:txBody>
      </p:sp>
      <p:sp>
        <p:nvSpPr>
          <p:cNvPr id="254" name="Google Shape;254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User needs to enter Credentials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Needs to “</a:t>
            </a:r>
            <a:r>
              <a:rPr lang="en" sz="1400"/>
              <a:t>re login</a:t>
            </a:r>
            <a:r>
              <a:rPr lang="en" sz="1400"/>
              <a:t>”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Actually</a:t>
            </a:r>
            <a:r>
              <a:rPr lang="en" sz="1400"/>
              <a:t> just gives ha$h</a:t>
            </a:r>
            <a:endParaRPr sz="1400"/>
          </a:p>
        </p:txBody>
      </p:sp>
      <p:pic>
        <p:nvPicPr>
          <p:cNvPr id="255" name="Google Shape;2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6550" y="1536100"/>
            <a:ext cx="6627449" cy="333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Cross-site Scripting: Reflected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vulnerability allows an attacker to inject HTML into a webpage by submitting data that doesn’t get properly inserted into a document.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Don’t just concatenate, encode!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Cleartext Creds</a:t>
            </a:r>
            <a:endParaRPr/>
          </a:p>
        </p:txBody>
      </p:sp>
      <p:sp>
        <p:nvSpPr>
          <p:cNvPr id="261" name="Google Shape;261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Server captures credentials in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Cleartext for us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(nice!)</a:t>
            </a:r>
            <a:endParaRPr/>
          </a:p>
        </p:txBody>
      </p:sp>
      <p:pic>
        <p:nvPicPr>
          <p:cNvPr id="262" name="Google Shape;26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4710" y="1189275"/>
            <a:ext cx="4567587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 3: Pivot/Exploit smb servers </a:t>
            </a:r>
            <a:endParaRPr/>
          </a:p>
        </p:txBody>
      </p:sp>
      <p:sp>
        <p:nvSpPr>
          <p:cNvPr id="268" name="Google Shape;268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Enumerate </a:t>
            </a:r>
            <a:r>
              <a:rPr lang="en"/>
              <a:t>network shares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Crackmapexec allows us to view permissions the user has on every computer on the subnet.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 can see what file shares are on each Device, along with Levels of Access</a:t>
            </a:r>
            <a:endParaRPr/>
          </a:p>
        </p:txBody>
      </p:sp>
      <p:pic>
        <p:nvPicPr>
          <p:cNvPr id="269" name="Google Shape;26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425" y="3264377"/>
            <a:ext cx="7046874" cy="13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Another Method Of Enumeration</a:t>
            </a:r>
            <a:endParaRPr/>
          </a:p>
        </p:txBody>
      </p:sp>
      <p:sp>
        <p:nvSpPr>
          <p:cNvPr id="275" name="Google Shape;275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Enum4linux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-u Username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-p Password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- Input IP address range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Do not use this unless you know 100%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This can lock out the user if done wrong</a:t>
            </a:r>
            <a:endParaRPr sz="1400"/>
          </a:p>
        </p:txBody>
      </p:sp>
      <p:pic>
        <p:nvPicPr>
          <p:cNvPr id="276" name="Google Shape;27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7146" y="982500"/>
            <a:ext cx="5546854" cy="399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HackThisSite Realistic Mission 3: Peace Poetry	</a:t>
            </a:r>
            <a:endParaRPr/>
          </a:p>
        </p:txBody>
      </p:sp>
      <p:sp>
        <p:nvSpPr>
          <p:cNvPr id="282" name="Google Shape;282;p45"/>
          <p:cNvSpPr txBox="1"/>
          <p:nvPr>
            <p:ph idx="1" type="body"/>
          </p:nvPr>
        </p:nvSpPr>
        <p:spPr>
          <a:xfrm>
            <a:off x="311700" y="1152475"/>
            <a:ext cx="229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Given page: Uh oh, hacked by pro George Bush extremists!</a:t>
            </a:r>
            <a:endParaRPr/>
          </a:p>
        </p:txBody>
      </p:sp>
      <p:pic>
        <p:nvPicPr>
          <p:cNvPr id="283" name="Google Shape;28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4051" y="1269287"/>
            <a:ext cx="5658250" cy="318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Peace Poetry: Finding the original page</a:t>
            </a:r>
            <a:r>
              <a:rPr lang="en"/>
              <a:t>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Looking through the page source reveals...</a:t>
            </a:r>
            <a:endParaRPr/>
          </a:p>
        </p:txBody>
      </p:sp>
      <p:pic>
        <p:nvPicPr>
          <p:cNvPr id="290" name="Google Shape;29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362" y="1751875"/>
            <a:ext cx="8005275" cy="99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Peace Poetry: The original page</a:t>
            </a:r>
            <a:endParaRPr/>
          </a:p>
        </p:txBody>
      </p:sp>
      <p:sp>
        <p:nvSpPr>
          <p:cNvPr id="296" name="Google Shape;296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Original page found...what is this, submit poetry?</a:t>
            </a:r>
            <a:endParaRPr/>
          </a:p>
        </p:txBody>
      </p:sp>
      <p:pic>
        <p:nvPicPr>
          <p:cNvPr id="297" name="Google Shape;297;p47"/>
          <p:cNvPicPr preferRelativeResize="0"/>
          <p:nvPr/>
        </p:nvPicPr>
        <p:blipFill rotWithShape="1">
          <a:blip r:embed="rId3">
            <a:alphaModFix/>
          </a:blip>
          <a:srcRect b="36089" l="0" r="0" t="0"/>
          <a:stretch/>
        </p:blipFill>
        <p:spPr>
          <a:xfrm>
            <a:off x="312000" y="1761124"/>
            <a:ext cx="8520000" cy="306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Peace Poetry: Poetry Submission Page</a:t>
            </a:r>
            <a:endParaRPr/>
          </a:p>
        </p:txBody>
      </p:sp>
      <p:sp>
        <p:nvSpPr>
          <p:cNvPr id="303" name="Google Shape;303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As opposed to a normal file upload, it seems like this has you submit a title to the page of your poem as well as the contents</a:t>
            </a:r>
            <a:r>
              <a:rPr lang="en"/>
              <a:t>...</a:t>
            </a:r>
            <a:endParaRPr/>
          </a:p>
        </p:txBody>
      </p:sp>
      <p:pic>
        <p:nvPicPr>
          <p:cNvPr id="304" name="Google Shape;304;p48"/>
          <p:cNvPicPr preferRelativeResize="0"/>
          <p:nvPr/>
        </p:nvPicPr>
        <p:blipFill rotWithShape="1">
          <a:blip r:embed="rId3">
            <a:alphaModFix/>
          </a:blip>
          <a:srcRect b="33576" l="952" r="14042" t="0"/>
          <a:stretch/>
        </p:blipFill>
        <p:spPr>
          <a:xfrm>
            <a:off x="1358863" y="1978950"/>
            <a:ext cx="6426274" cy="282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Peace Poetry: The Exploit</a:t>
            </a:r>
            <a:endParaRPr/>
          </a:p>
        </p:txBody>
      </p:sp>
      <p:sp>
        <p:nvSpPr>
          <p:cNvPr id="310" name="Google Shape;310;p49"/>
          <p:cNvSpPr txBox="1"/>
          <p:nvPr>
            <p:ph idx="1" type="body"/>
          </p:nvPr>
        </p:nvSpPr>
        <p:spPr>
          <a:xfrm>
            <a:off x="464100" y="1017725"/>
            <a:ext cx="4642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Assuming that the submission gets placed in a random directory under the root that we do not have access to (perhaps DOMAIN.TLD/submissions/), we can attempt to replace the root index.html with the desired page available at DOMAIN.TLD/oldindex.html by using a simple parent directory prefix to the submission, and then index.html, and placing the contents as the oldindex.html. If this works, this is how the website was originally hacked.</a:t>
            </a:r>
            <a:endParaRPr/>
          </a:p>
        </p:txBody>
      </p:sp>
      <p:pic>
        <p:nvPicPr>
          <p:cNvPr id="311" name="Google Shape;31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7763" y="817975"/>
            <a:ext cx="3228975" cy="40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Peace Poetry: Success! File overwrite exploit</a:t>
            </a:r>
            <a:endParaRPr/>
          </a:p>
        </p:txBody>
      </p:sp>
      <p:sp>
        <p:nvSpPr>
          <p:cNvPr id="317" name="Google Shape;317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50"/>
          <p:cNvPicPr preferRelativeResize="0"/>
          <p:nvPr/>
        </p:nvPicPr>
        <p:blipFill rotWithShape="1">
          <a:blip r:embed="rId3">
            <a:alphaModFix/>
          </a:blip>
          <a:srcRect b="9885" l="5907" r="6180" t="0"/>
          <a:stretch/>
        </p:blipFill>
        <p:spPr>
          <a:xfrm>
            <a:off x="2243538" y="1517425"/>
            <a:ext cx="4656925" cy="210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HackThisSite Realistic Mission 2: Hack a Nazi</a:t>
            </a:r>
            <a:endParaRPr/>
          </a:p>
        </p:txBody>
      </p:sp>
      <p:sp>
        <p:nvSpPr>
          <p:cNvPr id="324" name="Google Shape;324;p51"/>
          <p:cNvSpPr txBox="1"/>
          <p:nvPr>
            <p:ph idx="1" type="body"/>
          </p:nvPr>
        </p:nvSpPr>
        <p:spPr>
          <a:xfrm>
            <a:off x="1274225" y="1152475"/>
            <a:ext cx="3680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Let’s hack a nazi website, because nobody likes nazis.</a:t>
            </a:r>
            <a:endParaRPr/>
          </a:p>
        </p:txBody>
      </p:sp>
      <p:pic>
        <p:nvPicPr>
          <p:cNvPr id="325" name="Google Shape;32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3038" y="1152475"/>
            <a:ext cx="2780911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Cross-site Scripting: Reflected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96100" cy="330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 a Nazi</a:t>
            </a:r>
            <a:endParaRPr/>
          </a:p>
        </p:txBody>
      </p:sp>
      <p:sp>
        <p:nvSpPr>
          <p:cNvPr id="331" name="Google Shape;331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 the source, update.php… interesting</a:t>
            </a:r>
            <a:endParaRPr/>
          </a:p>
        </p:txBody>
      </p:sp>
      <p:pic>
        <p:nvPicPr>
          <p:cNvPr id="332" name="Google Shape;33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38" y="2108913"/>
            <a:ext cx="8845326" cy="15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 a Nazi: Update.php page</a:t>
            </a:r>
            <a:endParaRPr/>
          </a:p>
        </p:txBody>
      </p:sp>
      <p:sp>
        <p:nvSpPr>
          <p:cNvPr id="338" name="Google Shape;338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Update.php has some user credentials...interesting</a:t>
            </a:r>
            <a:endParaRPr/>
          </a:p>
        </p:txBody>
      </p:sp>
      <p:pic>
        <p:nvPicPr>
          <p:cNvPr id="339" name="Google Shape;33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625" y="2091488"/>
            <a:ext cx="5238750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 a Nazi: Let’s Try Basic SQLi</a:t>
            </a:r>
            <a:endParaRPr/>
          </a:p>
        </p:txBody>
      </p:sp>
      <p:sp>
        <p:nvSpPr>
          <p:cNvPr id="345" name="Google Shape;345;p54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 simple </a:t>
            </a:r>
            <a:r>
              <a:rPr lang="en"/>
              <a:t>x' OR 1 = 1;</a:t>
            </a:r>
            <a:endParaRPr/>
          </a:p>
        </p:txBody>
      </p:sp>
      <p:pic>
        <p:nvPicPr>
          <p:cNvPr id="346" name="Google Shape;34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170125"/>
            <a:ext cx="4200525" cy="22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 a Nazi: It works!</a:t>
            </a:r>
            <a:endParaRPr/>
          </a:p>
        </p:txBody>
      </p:sp>
      <p:sp>
        <p:nvSpPr>
          <p:cNvPr id="352" name="Google Shape;352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8688" y="2195271"/>
            <a:ext cx="4746625" cy="219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 This Site: Basic Level 8</a:t>
            </a:r>
            <a:endParaRPr/>
          </a:p>
        </p:txBody>
      </p:sp>
      <p:sp>
        <p:nvSpPr>
          <p:cNvPr id="359" name="Google Shape;359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Sam let’s his daughter contribute to his website: Nice, but maybe not so secure...</a:t>
            </a:r>
            <a:endParaRPr/>
          </a:p>
        </p:txBody>
      </p:sp>
      <p:pic>
        <p:nvPicPr>
          <p:cNvPr id="360" name="Google Shape;36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352" y="1705625"/>
            <a:ext cx="6763299" cy="29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Level 8</a:t>
            </a:r>
            <a:endParaRPr/>
          </a:p>
        </p:txBody>
      </p:sp>
      <p:sp>
        <p:nvSpPr>
          <p:cNvPr id="366" name="Google Shape;366;p57"/>
          <p:cNvSpPr txBox="1"/>
          <p:nvPr>
            <p:ph idx="1" type="body"/>
          </p:nvPr>
        </p:nvSpPr>
        <p:spPr>
          <a:xfrm>
            <a:off x="99075" y="1152475"/>
            <a:ext cx="890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HackThisSite hints at us that we need to know about SSI, short for Server Side Includes</a:t>
            </a:r>
            <a:endParaRPr/>
          </a:p>
        </p:txBody>
      </p:sp>
      <p:pic>
        <p:nvPicPr>
          <p:cNvPr id="367" name="Google Shape;367;p57"/>
          <p:cNvPicPr preferRelativeResize="0"/>
          <p:nvPr/>
        </p:nvPicPr>
        <p:blipFill rotWithShape="1">
          <a:blip r:embed="rId3">
            <a:alphaModFix/>
          </a:blip>
          <a:srcRect b="0" l="0" r="51946" t="0"/>
          <a:stretch/>
        </p:blipFill>
        <p:spPr>
          <a:xfrm>
            <a:off x="311700" y="1637225"/>
            <a:ext cx="3497000" cy="31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1200" y="2571738"/>
            <a:ext cx="5391150" cy="9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Level 8: Let’s try it</a:t>
            </a:r>
            <a:endParaRPr/>
          </a:p>
        </p:txBody>
      </p:sp>
      <p:sp>
        <p:nvSpPr>
          <p:cNvPr id="374" name="Google Shape;374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Putting in the ls example from the previous slide into the “Enter your name” field, we get this:</a:t>
            </a:r>
            <a:endParaRPr/>
          </a:p>
        </p:txBody>
      </p:sp>
      <p:pic>
        <p:nvPicPr>
          <p:cNvPr id="375" name="Google Shape;37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650" y="2234538"/>
            <a:ext cx="6362700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050" y="3383600"/>
            <a:ext cx="8905875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Level 8: Again, but higher!</a:t>
            </a:r>
            <a:endParaRPr/>
          </a:p>
        </p:txBody>
      </p:sp>
      <p:sp>
        <p:nvSpPr>
          <p:cNvPr id="382" name="Google Shape;382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Ok, now let’s try the parent directory, as the file we would want is there. Then we get….</a:t>
            </a:r>
            <a:endParaRPr/>
          </a:p>
        </p:txBody>
      </p:sp>
      <p:pic>
        <p:nvPicPr>
          <p:cNvPr id="383" name="Google Shape;383;p59"/>
          <p:cNvPicPr preferRelativeResize="0"/>
          <p:nvPr/>
        </p:nvPicPr>
        <p:blipFill rotWithShape="1">
          <a:blip r:embed="rId3">
            <a:alphaModFix/>
          </a:blip>
          <a:srcRect b="0" l="0" r="41900" t="0"/>
          <a:stretch/>
        </p:blipFill>
        <p:spPr>
          <a:xfrm>
            <a:off x="1448447" y="2744175"/>
            <a:ext cx="68321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Level 8: Obscurely named file</a:t>
            </a:r>
            <a:endParaRPr/>
          </a:p>
        </p:txBody>
      </p:sp>
      <p:sp>
        <p:nvSpPr>
          <p:cNvPr id="389" name="Google Shape;389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Because the challenge states “Sam remains confident that an obscured password file is still the best idea”, let’s take a jab at the strangely named au12ha39vc.php ...Interesting, let’s see if it’s the password</a:t>
            </a:r>
            <a:endParaRPr/>
          </a:p>
        </p:txBody>
      </p:sp>
      <p:pic>
        <p:nvPicPr>
          <p:cNvPr id="390" name="Google Shape;39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850" y="2289300"/>
            <a:ext cx="3178100" cy="174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Level 8: Success!</a:t>
            </a:r>
            <a:endParaRPr/>
          </a:p>
        </p:txBody>
      </p:sp>
      <p:sp>
        <p:nvSpPr>
          <p:cNvPr id="396" name="Google Shape;396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Success! We did it!</a:t>
            </a:r>
            <a:endParaRPr/>
          </a:p>
        </p:txBody>
      </p:sp>
      <p:pic>
        <p:nvPicPr>
          <p:cNvPr id="397" name="Google Shape;397;p61"/>
          <p:cNvPicPr preferRelativeResize="0"/>
          <p:nvPr/>
        </p:nvPicPr>
        <p:blipFill rotWithShape="1">
          <a:blip r:embed="rId3">
            <a:alphaModFix/>
          </a:blip>
          <a:srcRect b="10257" l="2544" r="1798" t="0"/>
          <a:stretch/>
        </p:blipFill>
        <p:spPr>
          <a:xfrm>
            <a:off x="35388" y="2055788"/>
            <a:ext cx="9073225" cy="16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Cross-site Scripting: Reflected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 rotWithShape="1">
          <a:blip r:embed="rId3">
            <a:alphaModFix/>
          </a:blip>
          <a:srcRect b="35811" l="0" r="20723" t="0"/>
          <a:stretch/>
        </p:blipFill>
        <p:spPr>
          <a:xfrm>
            <a:off x="152400" y="1170125"/>
            <a:ext cx="8991600" cy="3351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</a:t>
            </a:r>
            <a:r>
              <a:rPr lang="en"/>
              <a:t>DVWA</a:t>
            </a:r>
            <a:endParaRPr/>
          </a:p>
        </p:txBody>
      </p:sp>
      <p:sp>
        <p:nvSpPr>
          <p:cNvPr id="403" name="Google Shape;403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04" name="Google Shape;40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80950"/>
            <a:ext cx="85206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site is </a:t>
            </a:r>
            <a:r>
              <a:rPr lang="en"/>
              <a:t>Vulnerable</a:t>
            </a:r>
            <a:endParaRPr/>
          </a:p>
        </p:txBody>
      </p:sp>
      <p:sp>
        <p:nvSpPr>
          <p:cNvPr id="410" name="Google Shape;410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11" name="Google Shape;41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475" y="1152475"/>
            <a:ext cx="8490825" cy="336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table has column</a:t>
            </a:r>
            <a:endParaRPr/>
          </a:p>
        </p:txBody>
      </p:sp>
      <p:sp>
        <p:nvSpPr>
          <p:cNvPr id="417" name="Google Shape;417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18" name="Google Shape;41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497424" cy="361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125" y="1152475"/>
            <a:ext cx="4023176" cy="36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3rd column does not exist</a:t>
            </a:r>
            <a:endParaRPr/>
          </a:p>
        </p:txBody>
      </p:sp>
      <p:sp>
        <p:nvSpPr>
          <p:cNvPr id="425" name="Google Shape;425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26" name="Google Shape;42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0" cy="14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639325"/>
            <a:ext cx="8520600" cy="192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Extracted data &amp; Table from the database</a:t>
            </a:r>
            <a:endParaRPr/>
          </a:p>
        </p:txBody>
      </p:sp>
      <p:sp>
        <p:nvSpPr>
          <p:cNvPr id="433" name="Google Shape;433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34" name="Google Shape;43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260300" cy="341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52475"/>
            <a:ext cx="4260301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the data and selecting users data</a:t>
            </a:r>
            <a:endParaRPr/>
          </a:p>
        </p:txBody>
      </p:sp>
      <p:sp>
        <p:nvSpPr>
          <p:cNvPr id="441" name="Google Shape;441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42" name="Google Shape;44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985065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6775" y="1152475"/>
            <a:ext cx="453552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Password encrypt &amp; decrypt</a:t>
            </a:r>
            <a:endParaRPr/>
          </a:p>
        </p:txBody>
      </p:sp>
      <p:sp>
        <p:nvSpPr>
          <p:cNvPr id="449" name="Google Shape;449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50" name="Google Shape;45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423199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52475"/>
            <a:ext cx="42603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OverTheWire</a:t>
            </a:r>
            <a:endParaRPr/>
          </a:p>
        </p:txBody>
      </p:sp>
      <p:sp>
        <p:nvSpPr>
          <p:cNvPr id="457" name="Google Shape;457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58" name="Google Shape;45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722001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3700" y="1152475"/>
            <a:ext cx="4798601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password</a:t>
            </a:r>
            <a:endParaRPr/>
          </a:p>
        </p:txBody>
      </p:sp>
      <p:sp>
        <p:nvSpPr>
          <p:cNvPr id="465" name="Google Shape;465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66" name="Google Shape;46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260299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52475"/>
            <a:ext cx="4260301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Inspecting the page for PW</a:t>
            </a:r>
            <a:endParaRPr/>
          </a:p>
        </p:txBody>
      </p:sp>
      <p:sp>
        <p:nvSpPr>
          <p:cNvPr id="473" name="Google Shape;473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74" name="Google Shape;47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25" y="1152475"/>
            <a:ext cx="4281474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52475"/>
            <a:ext cx="4260301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Injection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this vulnerability, we exploited a PHP call to PHP’s `shell_exec` function that accepts user input to execute arbitrary commands.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This is enabled by: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Using `shell_exec` at all (you should avoid it), and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Using user input with `shell_exec` without encoding or sanitizing it.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Source code</a:t>
            </a:r>
            <a:endParaRPr/>
          </a:p>
        </p:txBody>
      </p:sp>
      <p:sp>
        <p:nvSpPr>
          <p:cNvPr id="481" name="Google Shape;481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82" name="Google Shape;48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260300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52475"/>
            <a:ext cx="4260301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Unlocking Hidden files</a:t>
            </a:r>
            <a:endParaRPr/>
          </a:p>
        </p:txBody>
      </p:sp>
      <p:sp>
        <p:nvSpPr>
          <p:cNvPr id="489" name="Google Shape;489;p73"/>
          <p:cNvSpPr txBox="1"/>
          <p:nvPr>
            <p:ph idx="1" type="body"/>
          </p:nvPr>
        </p:nvSpPr>
        <p:spPr>
          <a:xfrm>
            <a:off x="311700" y="1152475"/>
            <a:ext cx="8488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90" name="Google Shape;49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260299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8425" y="1152475"/>
            <a:ext cx="421177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Extracting files from </a:t>
            </a:r>
            <a:r>
              <a:rPr lang="en"/>
              <a:t>hiding</a:t>
            </a:r>
            <a:r>
              <a:rPr lang="en"/>
              <a:t> code</a:t>
            </a:r>
            <a:endParaRPr/>
          </a:p>
        </p:txBody>
      </p:sp>
      <p:sp>
        <p:nvSpPr>
          <p:cNvPr id="497" name="Google Shape;497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98" name="Google Shape;49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260299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52475"/>
            <a:ext cx="4260299" cy="34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 Attack on DVWA</a:t>
            </a:r>
            <a:endParaRPr/>
          </a:p>
        </p:txBody>
      </p:sp>
      <p:sp>
        <p:nvSpPr>
          <p:cNvPr id="505" name="Google Shape;505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06" name="Google Shape;50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0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Changing the phrase</a:t>
            </a:r>
            <a:endParaRPr/>
          </a:p>
        </p:txBody>
      </p:sp>
      <p:sp>
        <p:nvSpPr>
          <p:cNvPr id="512" name="Google Shape;512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13" name="Google Shape;51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0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the source code</a:t>
            </a:r>
            <a:endParaRPr/>
          </a:p>
        </p:txBody>
      </p:sp>
      <p:sp>
        <p:nvSpPr>
          <p:cNvPr id="519" name="Google Shape;519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20" name="Google Shape;52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the code on the console</a:t>
            </a:r>
            <a:endParaRPr/>
          </a:p>
        </p:txBody>
      </p:sp>
      <p:sp>
        <p:nvSpPr>
          <p:cNvPr id="526" name="Google Shape;526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27" name="Google Shape;52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</a:t>
            </a:r>
            <a:endParaRPr/>
          </a:p>
        </p:txBody>
      </p:sp>
      <p:sp>
        <p:nvSpPr>
          <p:cNvPr id="533" name="Google Shape;533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34" name="Google Shape;53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end!</a:t>
            </a:r>
            <a:endParaRPr/>
          </a:p>
        </p:txBody>
      </p:sp>
      <p:sp>
        <p:nvSpPr>
          <p:cNvPr id="540" name="Google Shape;540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(Bonus slides at the end)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 .rst</a:t>
            </a:r>
            <a:endParaRPr/>
          </a:p>
        </p:txBody>
      </p:sp>
      <p:sp>
        <p:nvSpPr>
          <p:cNvPr id="546" name="Google Shape;546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Obfuscation: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Mask + 10 hacking, +5 onionymous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Gloves +5 hacking, -Fingerprint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Onion +10 layers, +3 routing protocols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Bytes +5 hunger +8 bits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47" name="Google Shape;54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2323" y="264175"/>
            <a:ext cx="2811550" cy="447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1306" y="1518624"/>
            <a:ext cx="647800" cy="66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0263" y="3195638"/>
            <a:ext cx="3743325" cy="13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Injection: Pre-attack</a:t>
            </a:r>
            <a:endParaRPr/>
          </a:p>
        </p:txBody>
      </p:sp>
      <p:sp>
        <p:nvSpPr>
          <p:cNvPr id="97" name="Google Shape;97;p19"/>
          <p:cNvSpPr txBox="1"/>
          <p:nvPr/>
        </p:nvSpPr>
        <p:spPr>
          <a:xfrm>
            <a:off x="0" y="1017725"/>
            <a:ext cx="7788300" cy="354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&lt;?php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" sz="10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isset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" sz="10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$_POST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[ </a:t>
            </a:r>
            <a:r>
              <a:rPr lang="en" sz="10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'Submit'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]  ) ) {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// Get input</a:t>
            </a:r>
            <a:endParaRPr sz="10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$target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$_REQUEST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[ </a:t>
            </a:r>
            <a:r>
              <a:rPr lang="en" sz="10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'ip'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];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// Determine OS and execute the ping command.</a:t>
            </a:r>
            <a:endParaRPr sz="10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" sz="10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stristr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" sz="10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php_uname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" sz="10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's'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), </a:t>
            </a:r>
            <a:r>
              <a:rPr lang="en" sz="10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'Windows NT'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) ) {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// Windows</a:t>
            </a:r>
            <a:endParaRPr sz="10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$cmd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shell_exec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" sz="10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'ping  '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. </a:t>
            </a:r>
            <a:r>
              <a:rPr lang="en" sz="10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$target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);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// *nix</a:t>
            </a:r>
            <a:endParaRPr sz="10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$cmd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shell_exec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" sz="10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'ping  -c 4 '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. </a:t>
            </a:r>
            <a:r>
              <a:rPr lang="en" sz="10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$target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);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(...)</a:t>
            </a:r>
            <a:r>
              <a:rPr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63" y="1017713"/>
            <a:ext cx="1724025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/>
        </p:nvSpPr>
        <p:spPr>
          <a:xfrm>
            <a:off x="419800" y="4558925"/>
            <a:ext cx="69060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This all results in the command `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ping -c 4 </a:t>
            </a:r>
            <a:r>
              <a:rPr b="1" lang="en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google.com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`  being executed.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" name="Google Shape;100;p19"/>
          <p:cNvSpPr/>
          <p:nvPr/>
        </p:nvSpPr>
        <p:spPr>
          <a:xfrm>
            <a:off x="2628588" y="1535195"/>
            <a:ext cx="3702025" cy="457975"/>
          </a:xfrm>
          <a:custGeom>
            <a:rect b="b" l="l" r="r" t="t"/>
            <a:pathLst>
              <a:path extrusionOk="0" h="18319" w="148081">
                <a:moveTo>
                  <a:pt x="148081" y="2013"/>
                </a:moveTo>
                <a:cubicBezTo>
                  <a:pt x="126071" y="3587"/>
                  <a:pt x="103906" y="5063"/>
                  <a:pt x="81899" y="3452"/>
                </a:cubicBezTo>
                <a:cubicBezTo>
                  <a:pt x="70539" y="2621"/>
                  <a:pt x="59085" y="-1298"/>
                  <a:pt x="47849" y="574"/>
                </a:cubicBezTo>
                <a:cubicBezTo>
                  <a:pt x="34461" y="2805"/>
                  <a:pt x="22095" y="11125"/>
                  <a:pt x="8523" y="11125"/>
                </a:cubicBezTo>
                <a:cubicBezTo>
                  <a:pt x="5806" y="11125"/>
                  <a:pt x="1229" y="13703"/>
                  <a:pt x="371" y="11125"/>
                </a:cubicBezTo>
                <a:cubicBezTo>
                  <a:pt x="-457" y="8637"/>
                  <a:pt x="4472" y="7853"/>
                  <a:pt x="6605" y="6329"/>
                </a:cubicBezTo>
                <a:cubicBezTo>
                  <a:pt x="8904" y="4687"/>
                  <a:pt x="9483" y="4555"/>
                  <a:pt x="9483" y="3931"/>
                </a:cubicBezTo>
                <a:cubicBezTo>
                  <a:pt x="9483" y="2067"/>
                  <a:pt x="6178" y="5690"/>
                  <a:pt x="4687" y="6809"/>
                </a:cubicBezTo>
                <a:cubicBezTo>
                  <a:pt x="3060" y="8030"/>
                  <a:pt x="-1068" y="9686"/>
                  <a:pt x="371" y="11125"/>
                </a:cubicBezTo>
                <a:cubicBezTo>
                  <a:pt x="3475" y="14229"/>
                  <a:pt x="7476" y="16354"/>
                  <a:pt x="11401" y="1831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555" name="Google Shape;555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56" name="Google Shape;55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382" y="1235275"/>
            <a:ext cx="6313143" cy="355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Injection: Pre-attack - normal usage :^)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850" y="1123918"/>
            <a:ext cx="8083574" cy="370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Injection: Can we use semicolons? (yes)</a:t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520600" cy="396760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/>
          <p:nvPr/>
        </p:nvSpPr>
        <p:spPr>
          <a:xfrm>
            <a:off x="2578618" y="1773685"/>
            <a:ext cx="630150" cy="535625"/>
          </a:xfrm>
          <a:custGeom>
            <a:rect b="b" l="l" r="r" t="t"/>
            <a:pathLst>
              <a:path extrusionOk="0" h="21425" w="25206">
                <a:moveTo>
                  <a:pt x="5474" y="19511"/>
                </a:moveTo>
                <a:cubicBezTo>
                  <a:pt x="10918" y="19511"/>
                  <a:pt x="17213" y="21095"/>
                  <a:pt x="21742" y="18075"/>
                </a:cubicBezTo>
                <a:cubicBezTo>
                  <a:pt x="25495" y="15572"/>
                  <a:pt x="26158" y="8431"/>
                  <a:pt x="23656" y="4678"/>
                </a:cubicBezTo>
                <a:cubicBezTo>
                  <a:pt x="19674" y="-1295"/>
                  <a:pt x="6433" y="-1542"/>
                  <a:pt x="2125" y="4200"/>
                </a:cubicBezTo>
                <a:cubicBezTo>
                  <a:pt x="-746" y="8027"/>
                  <a:pt x="-656" y="14660"/>
                  <a:pt x="2125" y="18554"/>
                </a:cubicBezTo>
                <a:cubicBezTo>
                  <a:pt x="3884" y="21016"/>
                  <a:pt x="7711" y="21425"/>
                  <a:pt x="10737" y="21425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4" name="Google Shape;114;p21"/>
          <p:cNvSpPr/>
          <p:nvPr/>
        </p:nvSpPr>
        <p:spPr>
          <a:xfrm>
            <a:off x="316143" y="3941404"/>
            <a:ext cx="1402500" cy="756250"/>
          </a:xfrm>
          <a:custGeom>
            <a:rect b="b" l="l" r="r" t="t"/>
            <a:pathLst>
              <a:path extrusionOk="0" h="30250" w="56100">
                <a:moveTo>
                  <a:pt x="5064" y="1223"/>
                </a:moveTo>
                <a:cubicBezTo>
                  <a:pt x="21203" y="-243"/>
                  <a:pt x="42241" y="-2361"/>
                  <a:pt x="52911" y="9836"/>
                </a:cubicBezTo>
                <a:cubicBezTo>
                  <a:pt x="54608" y="11775"/>
                  <a:pt x="56828" y="14659"/>
                  <a:pt x="55781" y="17013"/>
                </a:cubicBezTo>
                <a:cubicBezTo>
                  <a:pt x="51162" y="27405"/>
                  <a:pt x="35576" y="29931"/>
                  <a:pt x="24203" y="29931"/>
                </a:cubicBezTo>
                <a:cubicBezTo>
                  <a:pt x="18090" y="29931"/>
                  <a:pt x="10911" y="31207"/>
                  <a:pt x="6021" y="27539"/>
                </a:cubicBezTo>
                <a:cubicBezTo>
                  <a:pt x="1661" y="24268"/>
                  <a:pt x="-696" y="17591"/>
                  <a:pt x="279" y="12228"/>
                </a:cubicBezTo>
                <a:cubicBezTo>
                  <a:pt x="1062" y="7919"/>
                  <a:pt x="7456" y="5602"/>
                  <a:pt x="7456" y="1223"/>
                </a:cubicBezTo>
              </a:path>
            </a:pathLst>
          </a:cu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